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474" r:id="rId2"/>
    <p:sldId id="1135" r:id="rId3"/>
    <p:sldId id="1010" r:id="rId4"/>
    <p:sldId id="579" r:id="rId5"/>
    <p:sldId id="1011" r:id="rId6"/>
    <p:sldId id="1012" r:id="rId7"/>
    <p:sldId id="1136" r:id="rId8"/>
    <p:sldId id="113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A18"/>
    <a:srgbClr val="024B9C"/>
    <a:srgbClr val="02428A"/>
    <a:srgbClr val="6F7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8" autoAdjust="0"/>
    <p:restoredTop sz="94620" autoAdjust="0"/>
  </p:normalViewPr>
  <p:slideViewPr>
    <p:cSldViewPr>
      <p:cViewPr varScale="1">
        <p:scale>
          <a:sx n="114" d="100"/>
          <a:sy n="114" d="100"/>
        </p:scale>
        <p:origin x="25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B2756-3A6C-4AF2-8B29-F40FE4E5A3DF}" type="datetimeFigureOut">
              <a:rPr lang="de-DE" smtClean="0"/>
              <a:t>16.12.2020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D151-6E98-4D6A-AA92-06F042D281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77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D151-6E98-4D6A-AA92-06F042D281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70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15680" y="2924944"/>
            <a:ext cx="5760640" cy="766936"/>
          </a:xfrm>
        </p:spPr>
        <p:txBody>
          <a:bodyPr>
            <a:normAutofit/>
          </a:bodyPr>
          <a:lstStyle>
            <a:lvl1pPr marL="0" indent="0" algn="ctr">
              <a:buNone/>
              <a:defRPr sz="3200" b="1" cap="all" baseline="0">
                <a:solidFill>
                  <a:srgbClr val="02428A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Datum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1940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 cap="all" baseline="0">
                <a:solidFill>
                  <a:srgbClr val="02428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7" name="Bild 50" descr="Macintosh HD:Users:raoulschrievers:Documents:KUNDEN:iodata.de:Vorlagen:THEME-iodata:Iodata.jpg">
            <a:extLst>
              <a:ext uri="{FF2B5EF4-FFF2-40B4-BE49-F238E27FC236}">
                <a16:creationId xmlns:a16="http://schemas.microsoft.com/office/drawing/2014/main" id="{CB766BB8-ADB0-490C-A59B-B8CD72C1CB4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384"/>
            <a:ext cx="4590000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8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 4.0-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>
                <a:solidFill>
                  <a:srgbClr val="6F7B8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7" name="Bild 1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6697" y="296069"/>
            <a:ext cx="2375747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 userDrawn="1"/>
        </p:nvSpPr>
        <p:spPr>
          <a:xfrm flipV="1">
            <a:off x="0" y="-15479"/>
            <a:ext cx="12192000" cy="283350"/>
          </a:xfrm>
          <a:prstGeom prst="rect">
            <a:avLst/>
          </a:prstGeom>
          <a:solidFill>
            <a:srgbClr val="6F7B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 flipV="1">
            <a:off x="10810975" y="6434009"/>
            <a:ext cx="787200" cy="424800"/>
          </a:xfrm>
          <a:prstGeom prst="rect">
            <a:avLst/>
          </a:prstGeom>
          <a:solidFill>
            <a:srgbClr val="6F7B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50511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3478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4825"/>
            <a:ext cx="5384800" cy="428133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2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971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708920"/>
            <a:ext cx="5386917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9971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708920"/>
            <a:ext cx="5389033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01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49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85491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58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QlikView-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>
                <a:solidFill>
                  <a:srgbClr val="62AA1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 flipV="1">
            <a:off x="0" y="-16388"/>
            <a:ext cx="12192000" cy="302137"/>
          </a:xfrm>
          <a:prstGeom prst="rect">
            <a:avLst/>
          </a:prstGeom>
          <a:solidFill>
            <a:srgbClr val="62A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291F3088-0751-416A-8551-071282C0C6E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2906" y="332656"/>
            <a:ext cx="1579494" cy="4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40A10E7-43EC-4B85-BD73-B53E71F9D5D3}"/>
              </a:ext>
            </a:extLst>
          </p:cNvPr>
          <p:cNvSpPr/>
          <p:nvPr userDrawn="1"/>
        </p:nvSpPr>
        <p:spPr>
          <a:xfrm flipV="1">
            <a:off x="10906200" y="6435249"/>
            <a:ext cx="590400" cy="424800"/>
          </a:xfrm>
          <a:prstGeom prst="rect">
            <a:avLst/>
          </a:prstGeom>
          <a:solidFill>
            <a:srgbClr val="62A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27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likView-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>
                <a:solidFill>
                  <a:srgbClr val="62AA1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 flipV="1">
            <a:off x="0" y="-16388"/>
            <a:ext cx="12192000" cy="302137"/>
          </a:xfrm>
          <a:prstGeom prst="rect">
            <a:avLst/>
          </a:prstGeom>
          <a:solidFill>
            <a:srgbClr val="62A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sp>
        <p:nvSpPr>
          <p:cNvPr id="12" name="Rechteck 11"/>
          <p:cNvSpPr/>
          <p:nvPr userDrawn="1"/>
        </p:nvSpPr>
        <p:spPr>
          <a:xfrm flipV="1">
            <a:off x="10810048" y="6435249"/>
            <a:ext cx="787200" cy="424800"/>
          </a:xfrm>
          <a:prstGeom prst="rect">
            <a:avLst/>
          </a:prstGeom>
          <a:solidFill>
            <a:srgbClr val="62A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pic>
        <p:nvPicPr>
          <p:cNvPr id="6" name="Bild 1">
            <a:extLst>
              <a:ext uri="{FF2B5EF4-FFF2-40B4-BE49-F238E27FC236}">
                <a16:creationId xmlns:a16="http://schemas.microsoft.com/office/drawing/2014/main" id="{9DD90F33-B41B-406A-98D9-53BD04481DB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2906" y="332656"/>
            <a:ext cx="1579494" cy="49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47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dustrie 3.2-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>
                <a:solidFill>
                  <a:srgbClr val="6F7B8A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 flipV="1">
            <a:off x="0" y="-15479"/>
            <a:ext cx="12192000" cy="283350"/>
          </a:xfrm>
          <a:prstGeom prst="rect">
            <a:avLst/>
          </a:prstGeom>
          <a:solidFill>
            <a:srgbClr val="6F7B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pic>
        <p:nvPicPr>
          <p:cNvPr id="7" name="Bild 14">
            <a:extLst>
              <a:ext uri="{FF2B5EF4-FFF2-40B4-BE49-F238E27FC236}">
                <a16:creationId xmlns:a16="http://schemas.microsoft.com/office/drawing/2014/main" id="{54367CD1-B7B7-428F-A9E6-818F8D64DF9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0416" y="296069"/>
            <a:ext cx="178316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359A3C5-E881-41BB-ACD3-BC4CE928749C}"/>
              </a:ext>
            </a:extLst>
          </p:cNvPr>
          <p:cNvSpPr/>
          <p:nvPr userDrawn="1"/>
        </p:nvSpPr>
        <p:spPr>
          <a:xfrm flipV="1">
            <a:off x="10906200" y="6434009"/>
            <a:ext cx="590400" cy="424800"/>
          </a:xfrm>
          <a:prstGeom prst="rect">
            <a:avLst/>
          </a:prstGeom>
          <a:solidFill>
            <a:srgbClr val="6F7B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89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 flipV="1">
            <a:off x="0" y="1433"/>
            <a:ext cx="12192000" cy="269676"/>
          </a:xfrm>
          <a:prstGeom prst="rect">
            <a:avLst/>
          </a:prstGeom>
          <a:solidFill>
            <a:srgbClr val="0242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800"/>
          </a:p>
        </p:txBody>
      </p:sp>
      <p:pic>
        <p:nvPicPr>
          <p:cNvPr id="8" name="Bild 49" descr="Macintosh HD:Users:raoulschrievers:Documents:KUNDEN:iodata.de:Vorlagen:THEME-iodata:logo.iodata.eps">
            <a:extLst>
              <a:ext uri="{FF2B5EF4-FFF2-40B4-BE49-F238E27FC236}">
                <a16:creationId xmlns:a16="http://schemas.microsoft.com/office/drawing/2014/main" id="{CA30C410-8CE3-4E98-B1F6-D55D93AA4483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11644"/>
            <a:ext cx="1356159" cy="353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5A75126-79E1-40B7-B8ED-F7B89A51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536" y="6266699"/>
            <a:ext cx="585470" cy="170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2428A"/>
                </a:solidFill>
              </a:defRPr>
            </a:lvl1pPr>
          </a:lstStyle>
          <a:p>
            <a:fld id="{146A259F-9497-4927-A255-A673189ABC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FD0A7BA-2B13-4D07-9492-B2160F0489A5}"/>
              </a:ext>
            </a:extLst>
          </p:cNvPr>
          <p:cNvSpPr/>
          <p:nvPr userDrawn="1"/>
        </p:nvSpPr>
        <p:spPr>
          <a:xfrm flipV="1">
            <a:off x="10920536" y="6437630"/>
            <a:ext cx="585470" cy="420370"/>
          </a:xfrm>
          <a:prstGeom prst="rect">
            <a:avLst/>
          </a:prstGeom>
          <a:solidFill>
            <a:srgbClr val="0242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4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60" r:id="rId7"/>
    <p:sldLayoutId id="2147483655" r:id="rId8"/>
    <p:sldLayoutId id="2147483661" r:id="rId9"/>
    <p:sldLayoutId id="214748366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2428A"/>
          </a:solidFill>
          <a:latin typeface="Arial Narrow" panose="020B060602020203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5000"/>
        </a:lnSpc>
        <a:spcBef>
          <a:spcPct val="20000"/>
        </a:spcBef>
        <a:spcAft>
          <a:spcPts val="0"/>
        </a:spcAft>
        <a:buFont typeface="Symbol" panose="05050102010706020507" pitchFamily="18" charset="2"/>
        <a:buBlip>
          <a:blip r:embed="rId13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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35360" y="2276872"/>
            <a:ext cx="11377264" cy="12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800" dirty="0"/>
              <a:t>Planen in </a:t>
            </a:r>
            <a:r>
              <a:rPr lang="de-DE" sz="2800" dirty="0" err="1"/>
              <a:t>qlik</a:t>
            </a:r>
            <a:r>
              <a:rPr lang="de-DE" sz="2800" dirty="0"/>
              <a:t> sense</a:t>
            </a:r>
          </a:p>
        </p:txBody>
      </p:sp>
    </p:spTree>
    <p:extLst>
      <p:ext uri="{BB962C8B-B14F-4D97-AF65-F5344CB8AC3E}">
        <p14:creationId xmlns:p14="http://schemas.microsoft.com/office/powerpoint/2010/main" val="304438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940AD-3BDF-4223-87F8-E3BBA40F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Extension Write plan!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A4EC5B-5E7C-43E4-B866-D650D5A8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608" y="1844824"/>
            <a:ext cx="8870776" cy="3528391"/>
          </a:xfrm>
        </p:spPr>
        <p:txBody>
          <a:bodyPr>
            <a:noAutofit/>
          </a:bodyPr>
          <a:lstStyle/>
          <a:p>
            <a:r>
              <a:rPr lang="de-DE" dirty="0"/>
              <a:t>Extension für </a:t>
            </a:r>
            <a:r>
              <a:rPr lang="de-DE" dirty="0" err="1"/>
              <a:t>Qlik</a:t>
            </a:r>
            <a:r>
              <a:rPr lang="de-DE" dirty="0"/>
              <a:t> Sense, entwickelt vom QLIK-Technologie-Partner INFORM GmbH, Aachen</a:t>
            </a:r>
          </a:p>
          <a:p>
            <a:r>
              <a:rPr lang="de-DE" dirty="0"/>
              <a:t>Lizensierung über Iodata (alles aus einer Hand)</a:t>
            </a:r>
          </a:p>
          <a:p>
            <a:r>
              <a:rPr lang="de-DE" dirty="0"/>
              <a:t>ermöglicht </a:t>
            </a:r>
            <a:r>
              <a:rPr lang="de-DE" dirty="0" err="1"/>
              <a:t>Qlik</a:t>
            </a:r>
            <a:r>
              <a:rPr lang="de-DE" dirty="0"/>
              <a:t>-integrierte Planung</a:t>
            </a:r>
          </a:p>
          <a:p>
            <a:r>
              <a:rPr lang="de-DE" dirty="0"/>
              <a:t>Datenspeicherung erfolgt in Dateien/ Datenbanken</a:t>
            </a:r>
          </a:p>
          <a:p>
            <a:r>
              <a:rPr lang="de-DE" dirty="0"/>
              <a:t>Editieren: </a:t>
            </a:r>
          </a:p>
          <a:p>
            <a:pPr lvl="1"/>
            <a:r>
              <a:rPr lang="de-DE" sz="1400" dirty="0"/>
              <a:t>Ändern/ Löschen</a:t>
            </a:r>
          </a:p>
          <a:p>
            <a:pPr lvl="1"/>
            <a:r>
              <a:rPr lang="de-DE" sz="1400" dirty="0"/>
              <a:t>Textfelder/ Checkboxen</a:t>
            </a:r>
          </a:p>
          <a:p>
            <a:r>
              <a:rPr lang="de-DE" dirty="0"/>
              <a:t>Planungsmöglichkeiten:</a:t>
            </a:r>
          </a:p>
          <a:p>
            <a:pPr lvl="1"/>
            <a:r>
              <a:rPr lang="de-DE" sz="1400" dirty="0"/>
              <a:t>Top-Down/ Bottom-Up</a:t>
            </a:r>
          </a:p>
          <a:p>
            <a:pPr lvl="1"/>
            <a:r>
              <a:rPr lang="de-DE" sz="1400" dirty="0"/>
              <a:t>Workflow-Management</a:t>
            </a:r>
          </a:p>
        </p:txBody>
      </p:sp>
    </p:spTree>
    <p:extLst>
      <p:ext uri="{BB962C8B-B14F-4D97-AF65-F5344CB8AC3E}">
        <p14:creationId xmlns:p14="http://schemas.microsoft.com/office/powerpoint/2010/main" val="256656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DB00CF-2B82-4EE3-B6E9-9C3EE6B9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Write plan!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Umsatz-/ kosten-/ </a:t>
            </a:r>
            <a:r>
              <a:rPr lang="de-DE" dirty="0" err="1"/>
              <a:t>vertriebsplanung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9A406B-A51F-4B42-87F8-07681A68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2"/>
          <a:stretch/>
        </p:blipFill>
        <p:spPr>
          <a:xfrm>
            <a:off x="2099556" y="1916832"/>
            <a:ext cx="7992888" cy="4412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9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DB00CF-2B82-4EE3-B6E9-9C3EE6B9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Write plan!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GUV-Rechnung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C612E3-7A80-4F30-8C00-822809819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r="58458"/>
          <a:stretch/>
        </p:blipFill>
        <p:spPr>
          <a:xfrm>
            <a:off x="6597569" y="1318907"/>
            <a:ext cx="4362645" cy="4822581"/>
          </a:xfrm>
          <a:prstGeom prst="rect">
            <a:avLst/>
          </a:prstGeom>
        </p:spPr>
      </p:pic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3485C335-63D0-4C8C-AE09-F7B53CF60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1" y="1820320"/>
            <a:ext cx="3876243" cy="1871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Pfeil: nach links gekrümmt 6">
            <a:extLst>
              <a:ext uri="{FF2B5EF4-FFF2-40B4-BE49-F238E27FC236}">
                <a16:creationId xmlns:a16="http://schemas.microsoft.com/office/drawing/2014/main" id="{E20DA87A-502B-4F6C-B422-1F006C8B38BC}"/>
              </a:ext>
            </a:extLst>
          </p:cNvPr>
          <p:cNvSpPr/>
          <p:nvPr/>
        </p:nvSpPr>
        <p:spPr>
          <a:xfrm rot="16647781" flipH="1">
            <a:off x="5694323" y="4803220"/>
            <a:ext cx="861490" cy="2162151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F13EA4B7-26C7-41A2-A9DA-EC62F2039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5" y="2369065"/>
            <a:ext cx="4297573" cy="22372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1C24A499-B85B-4166-9A04-790ADF2E0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068960"/>
            <a:ext cx="4512030" cy="21784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1811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DB00CF-2B82-4EE3-B6E9-9C3EE6B9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Write plan!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Simulation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5FCFBDB0-F145-4BAA-A835-45DD74D0C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1"/>
          <a:stretch/>
        </p:blipFill>
        <p:spPr>
          <a:xfrm>
            <a:off x="2639616" y="1916832"/>
            <a:ext cx="7670478" cy="4432110"/>
          </a:xfrm>
          <a:prstGeom prst="rect">
            <a:avLst/>
          </a:prstGeom>
        </p:spPr>
      </p:pic>
      <p:pic>
        <p:nvPicPr>
          <p:cNvPr id="6" name="Picture 4" descr="Bildergebnis fÃ¼r what if">
            <a:extLst>
              <a:ext uri="{FF2B5EF4-FFF2-40B4-BE49-F238E27FC236}">
                <a16:creationId xmlns:a16="http://schemas.microsoft.com/office/drawing/2014/main" id="{3438E2AC-8934-48DA-8A1B-E72F10E5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9" y="3951414"/>
            <a:ext cx="3607216" cy="267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9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5DB00CF-2B82-4EE3-B6E9-9C3EE6B9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Write plan!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Workflow-management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77B8CB-EA16-4108-B959-4AA136E45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8729" r="13085" b="38189"/>
          <a:stretch/>
        </p:blipFill>
        <p:spPr>
          <a:xfrm>
            <a:off x="1919536" y="2171103"/>
            <a:ext cx="7235177" cy="2422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3C38E043-3D34-4E51-A45B-49402F9D6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6058" r="2116"/>
          <a:stretch/>
        </p:blipFill>
        <p:spPr>
          <a:xfrm>
            <a:off x="2046638" y="5179180"/>
            <a:ext cx="6973659" cy="1028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Bildergebnis fÃ¼r user icons">
            <a:extLst>
              <a:ext uri="{FF2B5EF4-FFF2-40B4-BE49-F238E27FC236}">
                <a16:creationId xmlns:a16="http://schemas.microsoft.com/office/drawing/2014/main" id="{001D2E75-E838-42B0-BD28-7BD3DDB3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39" y="4686897"/>
            <a:ext cx="1597398" cy="15973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gebnis fÃ¼r user icons">
            <a:extLst>
              <a:ext uri="{FF2B5EF4-FFF2-40B4-BE49-F238E27FC236}">
                <a16:creationId xmlns:a16="http://schemas.microsoft.com/office/drawing/2014/main" id="{68B72095-A512-4579-ABF7-BFB9DA26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538" y="1319106"/>
            <a:ext cx="1941840" cy="1941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feil: nach links gekrümmt 10">
            <a:extLst>
              <a:ext uri="{FF2B5EF4-FFF2-40B4-BE49-F238E27FC236}">
                <a16:creationId xmlns:a16="http://schemas.microsoft.com/office/drawing/2014/main" id="{32FC6E45-0357-4C5A-A688-5590B82545D1}"/>
              </a:ext>
            </a:extLst>
          </p:cNvPr>
          <p:cNvSpPr/>
          <p:nvPr/>
        </p:nvSpPr>
        <p:spPr>
          <a:xfrm rot="1097399">
            <a:off x="9634118" y="3141803"/>
            <a:ext cx="1597397" cy="3312368"/>
          </a:xfrm>
          <a:prstGeom prst="curvedLeftArrow">
            <a:avLst>
              <a:gd name="adj1" fmla="val 25000"/>
              <a:gd name="adj2" fmla="val 62492"/>
              <a:gd name="adj3" fmla="val 25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2C76413-B114-4C4B-8C22-39E100A6B751}"/>
              </a:ext>
            </a:extLst>
          </p:cNvPr>
          <p:cNvSpPr/>
          <p:nvPr/>
        </p:nvSpPr>
        <p:spPr>
          <a:xfrm>
            <a:off x="1247939" y="6263877"/>
            <a:ext cx="156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Vorgesetzter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A7026D3-9B4D-4E67-AE9E-CC9211374CF7}"/>
              </a:ext>
            </a:extLst>
          </p:cNvPr>
          <p:cNvSpPr/>
          <p:nvPr/>
        </p:nvSpPr>
        <p:spPr>
          <a:xfrm>
            <a:off x="9795190" y="1753030"/>
            <a:ext cx="16850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Kosten-</a:t>
            </a:r>
          </a:p>
          <a:p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stellenverant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r>
              <a:rPr lang="de-DE" b="1" dirty="0" err="1">
                <a:solidFill>
                  <a:schemeClr val="bg1">
                    <a:lumMod val="50000"/>
                  </a:schemeClr>
                </a:solidFill>
              </a:rPr>
              <a:t>wortlicher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6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7080422-F6C0-40DE-93F7-B187D898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84210"/>
            <a:ext cx="10972800" cy="720080"/>
          </a:xfrm>
        </p:spPr>
        <p:txBody>
          <a:bodyPr/>
          <a:lstStyle/>
          <a:p>
            <a:r>
              <a:rPr lang="de-DE" dirty="0"/>
              <a:t>Write EDIT + plan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55E96B-E2EC-4434-8D68-0A0A4CCB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36" y="1704290"/>
            <a:ext cx="6547884" cy="46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6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7080422-F6C0-40DE-93F7-B187D898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6792"/>
            <a:ext cx="10972800" cy="720080"/>
          </a:xfrm>
        </p:spPr>
        <p:txBody>
          <a:bodyPr/>
          <a:lstStyle/>
          <a:p>
            <a:r>
              <a:rPr lang="de-DE" dirty="0"/>
              <a:t>EDITIONEN </a:t>
            </a:r>
            <a:br>
              <a:rPr lang="de-DE" dirty="0"/>
            </a:b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Lizenzierung</a:t>
            </a:r>
            <a:br>
              <a:rPr lang="de-DE" dirty="0"/>
            </a:br>
            <a:r>
              <a:rPr lang="de-DE" dirty="0"/>
              <a:t>&amp; Preise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9BB68B-4572-4848-A2F9-115F1825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052736"/>
            <a:ext cx="4380557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98452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Iodata">
  <a:themeElements>
    <a:clrScheme name="Iodata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2428A"/>
      </a:accent1>
      <a:accent2>
        <a:srgbClr val="02428A"/>
      </a:accent2>
      <a:accent3>
        <a:srgbClr val="62AA18"/>
      </a:accent3>
      <a:accent4>
        <a:srgbClr val="02428A"/>
      </a:accent4>
      <a:accent5>
        <a:srgbClr val="02428A"/>
      </a:accent5>
      <a:accent6>
        <a:srgbClr val="02428A"/>
      </a:accent6>
      <a:hlink>
        <a:srgbClr val="02428A"/>
      </a:hlink>
      <a:folHlink>
        <a:srgbClr val="02428A"/>
      </a:folHlink>
    </a:clrScheme>
    <a:fontScheme name="Ioda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50000"/>
          </a:schemeClr>
        </a:solidFill>
        <a:ln>
          <a:solidFill>
            <a:srgbClr val="02428A">
              <a:alpha val="49804"/>
            </a:srgb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QV_QS_MASTER_alle Folien.pptx" id="{8E04A1D0-90A4-489E-9C3F-182DE55B862D}" vid="{3D378DE8-382C-4587-9F05-92C0388525E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PPT_QV_QS_MASTER_alle Folien</Template>
  <TotalTime>0</TotalTime>
  <Words>93</Words>
  <Application>Microsoft Office PowerPoint</Application>
  <PresentationFormat>Breitbild</PresentationFormat>
  <Paragraphs>23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Symbol</vt:lpstr>
      <vt:lpstr>Wingdings</vt:lpstr>
      <vt:lpstr>Folienmaster_Iodata</vt:lpstr>
      <vt:lpstr>PowerPoint-Präsentation</vt:lpstr>
      <vt:lpstr>Extension Write plan!</vt:lpstr>
      <vt:lpstr>Write plan!  Umsatz-/ kosten-/ vertriebsplanung</vt:lpstr>
      <vt:lpstr>Write plan!  GUV-Rechnung</vt:lpstr>
      <vt:lpstr>Write plan!  Simulation</vt:lpstr>
      <vt:lpstr>Write plan!  Workflow-management</vt:lpstr>
      <vt:lpstr>Write EDIT + plan</vt:lpstr>
      <vt:lpstr>EDITIONEN    Lizenzierung &amp; Preise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/ Live-Demo am ..2018</dc:title>
  <dc:creator>RÖBER Yvonne</dc:creator>
  <cp:lastModifiedBy>SCHWARZ Andreas</cp:lastModifiedBy>
  <cp:revision>143</cp:revision>
  <dcterms:created xsi:type="dcterms:W3CDTF">2018-07-20T06:36:02Z</dcterms:created>
  <dcterms:modified xsi:type="dcterms:W3CDTF">2020-12-16T13:53:02Z</dcterms:modified>
</cp:coreProperties>
</file>